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3" r:id="rId6"/>
    <p:sldId id="264" r:id="rId7"/>
    <p:sldId id="265" r:id="rId8"/>
    <p:sldId id="268" r:id="rId9"/>
    <p:sldId id="266" r:id="rId10"/>
    <p:sldId id="274" r:id="rId11"/>
    <p:sldId id="275" r:id="rId12"/>
    <p:sldId id="276" r:id="rId13"/>
    <p:sldId id="262" r:id="rId14"/>
    <p:sldId id="269" r:id="rId15"/>
    <p:sldId id="270" r:id="rId16"/>
    <p:sldId id="278" r:id="rId17"/>
    <p:sldId id="277" r:id="rId18"/>
    <p:sldId id="27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83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F401C8-1029-41C1-9F10-E556F3DE9078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F8756-BDC0-4304-A526-10558237F7D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F8756-BDC0-4304-A526-10558237F7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67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F8756-BDC0-4304-A526-10558237F7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505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F8756-BDC0-4304-A526-10558237F7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01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F8756-BDC0-4304-A526-10558237F7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24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F8756-BDC0-4304-A526-10558237F7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847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lIns="45720" tIns="0" rIns="45720" bIns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ACE651A-0F9A-4192-9647-AB98BD345001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F37B7FE-F556-433F-B107-9496AEBB906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kunduz.com/tr_tr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hyperlink" Target="https://www.asciiart.eu/" TargetMode="External"/><Relationship Id="rId4" Type="http://schemas.openxmlformats.org/officeDocument/2006/relationships/hyperlink" Target="https://www.w3schools.com/cs/index.ph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Veri Yer Tutucusu 7"/>
          <p:cNvSpPr>
            <a:spLocks noGrp="1"/>
          </p:cNvSpPr>
          <p:nvPr>
            <p:ph type="dt" sz="half" idx="10"/>
          </p:nvPr>
        </p:nvSpPr>
        <p:spPr>
          <a:xfrm>
            <a:off x="11220045" y="6391519"/>
            <a:ext cx="867508" cy="365125"/>
          </a:xfrm>
        </p:spPr>
        <p:txBody>
          <a:bodyPr/>
          <a:lstStyle/>
          <a:p>
            <a:fld id="{E94191AE-CA65-42B0-BD87-0E5E9FE2C8F2}" type="datetime1">
              <a:rPr lang="en-US" smtClean="0"/>
              <a:t>11/4/2021</a:t>
            </a:fld>
            <a:endParaRPr lang="en-US" dirty="0"/>
          </a:p>
        </p:txBody>
      </p:sp>
      <p:sp>
        <p:nvSpPr>
          <p:cNvPr id="9" name="Veri Yer Tutucusu 7"/>
          <p:cNvSpPr txBox="1"/>
          <p:nvPr/>
        </p:nvSpPr>
        <p:spPr>
          <a:xfrm>
            <a:off x="6096000" y="6437658"/>
            <a:ext cx="867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/>
              <a:t>IZMIR</a:t>
            </a:r>
            <a:endParaRPr lang="en-US" dirty="0"/>
          </a:p>
        </p:txBody>
      </p:sp>
      <p:pic>
        <p:nvPicPr>
          <p:cNvPr id="17" name="Resim 16" descr="metin, doğa içeren bir resim&#10;&#10;Açıklama otomatik olarak oluşturuldu">
            <a:extLst>
              <a:ext uri="{FF2B5EF4-FFF2-40B4-BE49-F238E27FC236}">
                <a16:creationId xmlns:a16="http://schemas.microsoft.com/office/drawing/2014/main" id="{39DBE98C-C987-4E9E-95D7-9781DDD5E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B1CD06D4-CAD6-456B-8368-FB66D0886480}"/>
              </a:ext>
            </a:extLst>
          </p:cNvPr>
          <p:cNvSpPr txBox="1"/>
          <p:nvPr/>
        </p:nvSpPr>
        <p:spPr>
          <a:xfrm>
            <a:off x="955232" y="371699"/>
            <a:ext cx="5241249" cy="17931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sz="4400" b="1" cap="all" dirty="0">
                <a:solidFill>
                  <a:srgbClr val="9B8357"/>
                </a:solidFill>
              </a:rPr>
              <a:t>PROBLEMS ENCOUNTERED</a:t>
            </a:r>
            <a:endParaRPr lang="en-US" sz="4400" b="1" cap="all" dirty="0">
              <a:solidFill>
                <a:srgbClr val="9B8357"/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CEA58AD8-459D-45AC-B7CB-87092E793A8B}"/>
              </a:ext>
            </a:extLst>
          </p:cNvPr>
          <p:cNvSpPr txBox="1"/>
          <p:nvPr/>
        </p:nvSpPr>
        <p:spPr>
          <a:xfrm>
            <a:off x="1055715" y="2508105"/>
            <a:ext cx="5040285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effectLst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17FD93-5D90-435B-9C2D-A044A7C5E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16777" y="774285"/>
            <a:ext cx="4048899" cy="2581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23B2864D-3F2A-40FA-B684-E207E382C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46667" y="4223909"/>
            <a:ext cx="4389120" cy="128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Metin kutusu 14">
            <a:extLst>
              <a:ext uri="{FF2B5EF4-FFF2-40B4-BE49-F238E27FC236}">
                <a16:creationId xmlns:a16="http://schemas.microsoft.com/office/drawing/2014/main" id="{34496CA3-82C6-4519-8D5C-2FA5E52442A3}"/>
              </a:ext>
            </a:extLst>
          </p:cNvPr>
          <p:cNvSpPr txBox="1"/>
          <p:nvPr/>
        </p:nvSpPr>
        <p:spPr>
          <a:xfrm>
            <a:off x="1055714" y="3062445"/>
            <a:ext cx="5496680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2400" dirty="0">
                <a:effectLst/>
              </a:rPr>
              <a:t>Sefa Çelik:</a:t>
            </a:r>
          </a:p>
          <a:p>
            <a:endParaRPr lang="tr-TR" sz="2000" dirty="0"/>
          </a:p>
          <a:p>
            <a:r>
              <a:rPr lang="tr-TR" sz="2000" dirty="0"/>
              <a:t>     N</a:t>
            </a:r>
            <a:r>
              <a:rPr lang="en-US" sz="2000" dirty="0" err="1">
                <a:effectLst/>
              </a:rPr>
              <a:t>ot</a:t>
            </a:r>
            <a:r>
              <a:rPr lang="tr-TR" sz="2000" dirty="0">
                <a:effectLst/>
              </a:rPr>
              <a:t> </a:t>
            </a:r>
            <a:r>
              <a:rPr lang="tr-TR" sz="2000" dirty="0" err="1">
                <a:effectLst/>
              </a:rPr>
              <a:t>being</a:t>
            </a:r>
            <a:r>
              <a:rPr lang="tr-TR" sz="2000" dirty="0">
                <a:effectLst/>
              </a:rPr>
              <a:t> </a:t>
            </a:r>
            <a:r>
              <a:rPr lang="tr-TR" sz="2000" dirty="0" err="1">
                <a:effectLst/>
              </a:rPr>
              <a:t>able</a:t>
            </a:r>
            <a:r>
              <a:rPr lang="tr-TR" sz="2000" dirty="0">
                <a:effectLst/>
              </a:rPr>
              <a:t> </a:t>
            </a:r>
            <a:r>
              <a:rPr lang="tr-TR" sz="2000" dirty="0" err="1">
                <a:effectLst/>
              </a:rPr>
              <a:t>to</a:t>
            </a:r>
            <a:r>
              <a:rPr lang="en-US" sz="2000" dirty="0">
                <a:effectLst/>
              </a:rPr>
              <a:t> us</a:t>
            </a:r>
            <a:r>
              <a:rPr lang="tr-TR" sz="2000" dirty="0">
                <a:effectLst/>
              </a:rPr>
              <a:t>e</a:t>
            </a:r>
            <a:r>
              <a:rPr lang="en-US" sz="2000" dirty="0">
                <a:effectLst/>
              </a:rPr>
              <a:t> user inputs that </a:t>
            </a:r>
            <a:r>
              <a:rPr lang="en-US" sz="2000" dirty="0" err="1">
                <a:effectLst/>
              </a:rPr>
              <a:t>recieved</a:t>
            </a:r>
            <a:r>
              <a:rPr lang="en-US" sz="2000" dirty="0">
                <a:effectLst/>
              </a:rPr>
              <a:t> in if and while blocks, at the out of these blocks.</a:t>
            </a:r>
            <a:r>
              <a:rPr lang="tr-TR" sz="2000" dirty="0"/>
              <a:t> </a:t>
            </a:r>
          </a:p>
          <a:p>
            <a:r>
              <a:rPr lang="tr-TR" sz="2000" dirty="0"/>
              <a:t>     </a:t>
            </a:r>
            <a:r>
              <a:rPr lang="en-US" sz="2000" dirty="0">
                <a:effectLst/>
              </a:rPr>
              <a:t>One other problem was colorizing coordinate plane’s parts separately.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34775845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B1CD06D4-CAD6-456B-8368-FB66D0886480}"/>
              </a:ext>
            </a:extLst>
          </p:cNvPr>
          <p:cNvSpPr txBox="1"/>
          <p:nvPr/>
        </p:nvSpPr>
        <p:spPr>
          <a:xfrm>
            <a:off x="1026324" y="834831"/>
            <a:ext cx="6181975" cy="11695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cap="all" dirty="0">
                <a:solidFill>
                  <a:srgbClr val="9B8357"/>
                </a:solidFill>
                <a:latin typeface="+mj-lt"/>
                <a:ea typeface="+mj-ea"/>
                <a:cs typeface="+mj-cs"/>
              </a:rPr>
              <a:t>PROBLEMS ENCOUNTERED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Resim 1">
            <a:extLst>
              <a:ext uri="{FF2B5EF4-FFF2-40B4-BE49-F238E27FC236}">
                <a16:creationId xmlns:a16="http://schemas.microsoft.com/office/drawing/2014/main" id="{F43035E5-221B-4346-BD56-7E6A2DE15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0215" y="3968079"/>
            <a:ext cx="7250345" cy="1566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Metin kutusu 14">
            <a:extLst>
              <a:ext uri="{FF2B5EF4-FFF2-40B4-BE49-F238E27FC236}">
                <a16:creationId xmlns:a16="http://schemas.microsoft.com/office/drawing/2014/main" id="{5553253B-E4DF-484A-9085-6FAAA6DC6D4B}"/>
              </a:ext>
            </a:extLst>
          </p:cNvPr>
          <p:cNvSpPr txBox="1"/>
          <p:nvPr/>
        </p:nvSpPr>
        <p:spPr>
          <a:xfrm>
            <a:off x="2833738" y="2606218"/>
            <a:ext cx="6603301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tr-TR" altLang="tr-T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Tevfik Arda Korkmaz:</a:t>
            </a:r>
          </a:p>
          <a:p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   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Is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given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point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located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given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triangle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or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not?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86471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B1CD06D4-CAD6-456B-8368-FB66D0886480}"/>
              </a:ext>
            </a:extLst>
          </p:cNvPr>
          <p:cNvSpPr txBox="1"/>
          <p:nvPr/>
        </p:nvSpPr>
        <p:spPr>
          <a:xfrm>
            <a:off x="1055714" y="834831"/>
            <a:ext cx="9115675" cy="11695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cap="all" dirty="0">
                <a:solidFill>
                  <a:srgbClr val="9B8357"/>
                </a:solidFill>
                <a:latin typeface="+mj-lt"/>
                <a:ea typeface="+mj-ea"/>
                <a:cs typeface="+mj-cs"/>
              </a:rPr>
              <a:t>PROBLEMS ENCOUNTERED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CEA58AD8-459D-45AC-B7CB-87092E793A8B}"/>
              </a:ext>
            </a:extLst>
          </p:cNvPr>
          <p:cNvSpPr txBox="1"/>
          <p:nvPr/>
        </p:nvSpPr>
        <p:spPr>
          <a:xfrm>
            <a:off x="1055715" y="2508105"/>
            <a:ext cx="5040285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effectLst/>
            </a:endParaRP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0AFA1BF9-E297-40D9-80A3-4D820D919950}"/>
              </a:ext>
            </a:extLst>
          </p:cNvPr>
          <p:cNvSpPr txBox="1"/>
          <p:nvPr/>
        </p:nvSpPr>
        <p:spPr>
          <a:xfrm>
            <a:off x="1516380" y="2908175"/>
            <a:ext cx="59817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2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Ilkin</a:t>
            </a:r>
            <a:r>
              <a:rPr lang="tr-TR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Mammadov</a:t>
            </a:r>
            <a:r>
              <a:rPr lang="tr-TR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</a:p>
          <a:p>
            <a:endParaRPr lang="tr-TR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tr-TR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 P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rinting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coordinate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plane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on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cmd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properly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5862722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B1CD06D4-CAD6-456B-8368-FB66D0886480}"/>
              </a:ext>
            </a:extLst>
          </p:cNvPr>
          <p:cNvSpPr txBox="1"/>
          <p:nvPr/>
        </p:nvSpPr>
        <p:spPr>
          <a:xfrm>
            <a:off x="1000201" y="934122"/>
            <a:ext cx="6403537" cy="11695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tr-TR" sz="4000" b="1" dirty="0">
                <a:solidFill>
                  <a:srgbClr val="9B8357"/>
                </a:solidFill>
              </a:rPr>
              <a:t>ALGOR</a:t>
            </a:r>
            <a:r>
              <a:rPr lang="en-US" sz="4000" b="1" dirty="0">
                <a:solidFill>
                  <a:srgbClr val="9B8357"/>
                </a:solidFill>
              </a:rPr>
              <a:t>I</a:t>
            </a:r>
            <a:r>
              <a:rPr lang="tr-TR" sz="4000" b="1" dirty="0">
                <a:solidFill>
                  <a:srgbClr val="9B8357"/>
                </a:solidFill>
              </a:rPr>
              <a:t>THMS AND SOLUT</a:t>
            </a:r>
            <a:r>
              <a:rPr lang="en-US" sz="4000" b="1" dirty="0">
                <a:solidFill>
                  <a:srgbClr val="9B8357"/>
                </a:solidFill>
              </a:rPr>
              <a:t>I</a:t>
            </a:r>
            <a:r>
              <a:rPr lang="tr-TR" sz="4000" b="1" dirty="0">
                <a:solidFill>
                  <a:srgbClr val="9B8357"/>
                </a:solidFill>
              </a:rPr>
              <a:t>ON STRATEG</a:t>
            </a:r>
            <a:r>
              <a:rPr lang="en-US" sz="4000" b="1" dirty="0">
                <a:solidFill>
                  <a:srgbClr val="9B8357"/>
                </a:solidFill>
              </a:rPr>
              <a:t>I</a:t>
            </a:r>
            <a:r>
              <a:rPr lang="tr-TR" sz="4000" b="1" dirty="0">
                <a:solidFill>
                  <a:srgbClr val="9B8357"/>
                </a:solidFill>
              </a:rPr>
              <a:t>ES</a:t>
            </a:r>
            <a:endParaRPr lang="en-US" sz="4000" b="1" dirty="0">
              <a:solidFill>
                <a:srgbClr val="9B8357"/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CEA58AD8-459D-45AC-B7CB-87092E793A8B}"/>
              </a:ext>
            </a:extLst>
          </p:cNvPr>
          <p:cNvSpPr txBox="1"/>
          <p:nvPr/>
        </p:nvSpPr>
        <p:spPr>
          <a:xfrm>
            <a:off x="1022192" y="2610113"/>
            <a:ext cx="5249835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tr-TR" sz="2000" dirty="0">
                <a:effectLst/>
              </a:rPr>
              <a:t>        </a:t>
            </a:r>
            <a:r>
              <a:rPr lang="en-US" sz="2800" dirty="0">
                <a:effectLst/>
              </a:rPr>
              <a:t>Sefa Çelik</a:t>
            </a:r>
            <a:r>
              <a:rPr lang="tr-TR" sz="2800" dirty="0">
                <a:effectLst/>
              </a:rPr>
              <a:t>:</a:t>
            </a:r>
            <a:endParaRPr lang="en-US" sz="2800" dirty="0">
              <a:effectLst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I faced </a:t>
            </a:r>
            <a:r>
              <a:rPr lang="tr-TR" sz="2000" dirty="0" err="1">
                <a:effectLst/>
              </a:rPr>
              <a:t>with</a:t>
            </a:r>
            <a:r>
              <a:rPr lang="tr-TR" sz="2000" dirty="0">
                <a:effectLst/>
              </a:rPr>
              <a:t> </a:t>
            </a:r>
            <a:r>
              <a:rPr lang="en-US" sz="2000" dirty="0">
                <a:effectLst/>
              </a:rPr>
              <a:t>not</a:t>
            </a:r>
            <a:r>
              <a:rPr lang="tr-TR" sz="2000" dirty="0">
                <a:effectLst/>
              </a:rPr>
              <a:t> </a:t>
            </a:r>
            <a:r>
              <a:rPr lang="tr-TR" sz="2000" dirty="0" err="1">
                <a:effectLst/>
              </a:rPr>
              <a:t>being</a:t>
            </a:r>
            <a:r>
              <a:rPr lang="tr-TR" sz="2000" dirty="0">
                <a:effectLst/>
              </a:rPr>
              <a:t> </a:t>
            </a:r>
            <a:r>
              <a:rPr lang="tr-TR" sz="2000" dirty="0" err="1">
                <a:effectLst/>
              </a:rPr>
              <a:t>able</a:t>
            </a:r>
            <a:r>
              <a:rPr lang="tr-TR" sz="2000" dirty="0">
                <a:effectLst/>
              </a:rPr>
              <a:t> </a:t>
            </a:r>
            <a:r>
              <a:rPr lang="tr-TR" sz="2000" dirty="0" err="1">
                <a:effectLst/>
              </a:rPr>
              <a:t>to</a:t>
            </a:r>
            <a:r>
              <a:rPr lang="en-US" sz="2000" dirty="0">
                <a:effectLst/>
              </a:rPr>
              <a:t> us</a:t>
            </a:r>
            <a:r>
              <a:rPr lang="tr-TR" sz="2000" dirty="0">
                <a:effectLst/>
              </a:rPr>
              <a:t>e</a:t>
            </a:r>
            <a:r>
              <a:rPr lang="en-US" sz="2000" dirty="0">
                <a:effectLst/>
              </a:rPr>
              <a:t> user inputs that </a:t>
            </a:r>
            <a:r>
              <a:rPr lang="en-US" sz="2000" dirty="0" err="1">
                <a:effectLst/>
              </a:rPr>
              <a:t>recieved</a:t>
            </a:r>
            <a:r>
              <a:rPr lang="en-US" sz="2000" dirty="0">
                <a:effectLst/>
              </a:rPr>
              <a:t> in if and while blocks, at the out of these blocks. Then I figured out declaring these variables out of if and while blocks.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One other problem was colorizing coordinate plane’s parts separately. I found out the solution by dividing these parts in different strings  and colorizing separately. </a:t>
            </a:r>
            <a:endParaRPr lang="en-US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effectLst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17FD93-5D90-435B-9C2D-A044A7C5E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46667" y="971871"/>
            <a:ext cx="4389120" cy="279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23B2864D-3F2A-40FA-B684-E207E382C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46667" y="4223909"/>
            <a:ext cx="4389120" cy="128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9328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B1CD06D4-CAD6-456B-8368-FB66D0886480}"/>
              </a:ext>
            </a:extLst>
          </p:cNvPr>
          <p:cNvSpPr txBox="1"/>
          <p:nvPr/>
        </p:nvSpPr>
        <p:spPr>
          <a:xfrm>
            <a:off x="1052477" y="863363"/>
            <a:ext cx="10279356" cy="11695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tr-TR" sz="4400" b="1" dirty="0">
                <a:solidFill>
                  <a:srgbClr val="9B8357"/>
                </a:solidFill>
              </a:rPr>
              <a:t>ALGOR</a:t>
            </a:r>
            <a:r>
              <a:rPr lang="en-US" sz="4400" b="1" dirty="0">
                <a:solidFill>
                  <a:srgbClr val="9B8357"/>
                </a:solidFill>
              </a:rPr>
              <a:t>I</a:t>
            </a:r>
            <a:r>
              <a:rPr lang="tr-TR" sz="4400" b="1" dirty="0">
                <a:solidFill>
                  <a:srgbClr val="9B8357"/>
                </a:solidFill>
              </a:rPr>
              <a:t>THMS AND SOLUT</a:t>
            </a:r>
            <a:r>
              <a:rPr lang="en-US" sz="4400" b="1" dirty="0">
                <a:solidFill>
                  <a:srgbClr val="9B8357"/>
                </a:solidFill>
              </a:rPr>
              <a:t>I</a:t>
            </a:r>
            <a:r>
              <a:rPr lang="tr-TR" sz="4400" b="1" dirty="0">
                <a:solidFill>
                  <a:srgbClr val="9B8357"/>
                </a:solidFill>
              </a:rPr>
              <a:t>ON STRATEG</a:t>
            </a:r>
            <a:r>
              <a:rPr lang="en-US" sz="4400" b="1" dirty="0">
                <a:solidFill>
                  <a:srgbClr val="9B8357"/>
                </a:solidFill>
              </a:rPr>
              <a:t>I</a:t>
            </a:r>
            <a:r>
              <a:rPr lang="tr-TR" sz="4400" b="1" dirty="0">
                <a:solidFill>
                  <a:srgbClr val="9B8357"/>
                </a:solidFill>
              </a:rPr>
              <a:t>ES</a:t>
            </a:r>
            <a:endParaRPr lang="en-US" sz="4400" b="1" dirty="0">
              <a:solidFill>
                <a:srgbClr val="9B8357"/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CEA58AD8-459D-45AC-B7CB-87092E793A8B}"/>
              </a:ext>
            </a:extLst>
          </p:cNvPr>
          <p:cNvSpPr txBox="1"/>
          <p:nvPr/>
        </p:nvSpPr>
        <p:spPr>
          <a:xfrm>
            <a:off x="1095107" y="2406741"/>
            <a:ext cx="5040285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effectLst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AFEEB46-58F8-4AE7-952B-DED8343E22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1460" y="2336742"/>
            <a:ext cx="10361389" cy="2277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1809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Tevfik Arda Korkmaz</a:t>
            </a:r>
          </a:p>
          <a:p>
            <a:pPr indent="180975" defTabSz="914400"/>
            <a:endParaRPr kumimoji="0" lang="tr-TR" altLang="tr-T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indent="180975" defTabSz="914400"/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generally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use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divide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and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conquer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technique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and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applied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this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technique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on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project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Firstly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divide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project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5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pieces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These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pieces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refer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to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choices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of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menu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and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created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main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structure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by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using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“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while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break,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continue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”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notions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Afterward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transformed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mathhematical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formulas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into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code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I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think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most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important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piece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of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code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was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that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checks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“is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given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point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located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given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triangle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or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not”.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Because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this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algorithm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is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used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interviews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of global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tech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companies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Here is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piece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of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code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that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how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we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solved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the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problem:</a:t>
            </a:r>
            <a:endParaRPr kumimoji="0" lang="tr-TR" altLang="tr-T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1809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1809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9" name="Resim 1">
            <a:extLst>
              <a:ext uri="{FF2B5EF4-FFF2-40B4-BE49-F238E27FC236}">
                <a16:creationId xmlns:a16="http://schemas.microsoft.com/office/drawing/2014/main" id="{098E8876-7438-4CF2-8D2C-183EFA1F5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826" y="4267872"/>
            <a:ext cx="7250345" cy="1566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3047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B1CD06D4-CAD6-456B-8368-FB66D0886480}"/>
              </a:ext>
            </a:extLst>
          </p:cNvPr>
          <p:cNvSpPr txBox="1"/>
          <p:nvPr/>
        </p:nvSpPr>
        <p:spPr>
          <a:xfrm>
            <a:off x="822523" y="965586"/>
            <a:ext cx="10540801" cy="11695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tr-TR" sz="4400" b="1" dirty="0">
                <a:solidFill>
                  <a:srgbClr val="9B8357"/>
                </a:solidFill>
              </a:rPr>
              <a:t>ALGOR</a:t>
            </a:r>
            <a:r>
              <a:rPr lang="en-US" sz="4400" b="1" dirty="0">
                <a:solidFill>
                  <a:srgbClr val="9B8357"/>
                </a:solidFill>
              </a:rPr>
              <a:t>I</a:t>
            </a:r>
            <a:r>
              <a:rPr lang="tr-TR" sz="4400" b="1" dirty="0">
                <a:solidFill>
                  <a:srgbClr val="9B8357"/>
                </a:solidFill>
              </a:rPr>
              <a:t>THMS AND SOLUT</a:t>
            </a:r>
            <a:r>
              <a:rPr lang="en-US" sz="4400" b="1" dirty="0">
                <a:solidFill>
                  <a:srgbClr val="9B8357"/>
                </a:solidFill>
              </a:rPr>
              <a:t>I</a:t>
            </a:r>
            <a:r>
              <a:rPr lang="tr-TR" sz="4400" b="1" dirty="0">
                <a:solidFill>
                  <a:srgbClr val="9B8357"/>
                </a:solidFill>
              </a:rPr>
              <a:t>ON STRATEG</a:t>
            </a:r>
            <a:r>
              <a:rPr lang="en-US" sz="4400" b="1" dirty="0">
                <a:solidFill>
                  <a:srgbClr val="9B8357"/>
                </a:solidFill>
              </a:rPr>
              <a:t>I</a:t>
            </a:r>
            <a:r>
              <a:rPr lang="tr-TR" sz="4400" b="1" dirty="0">
                <a:solidFill>
                  <a:srgbClr val="9B8357"/>
                </a:solidFill>
              </a:rPr>
              <a:t>ES</a:t>
            </a:r>
            <a:endParaRPr lang="en-US" sz="4400" b="1" dirty="0">
              <a:solidFill>
                <a:srgbClr val="9B8357"/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CEA58AD8-459D-45AC-B7CB-87092E793A8B}"/>
              </a:ext>
            </a:extLst>
          </p:cNvPr>
          <p:cNvSpPr txBox="1"/>
          <p:nvPr/>
        </p:nvSpPr>
        <p:spPr>
          <a:xfrm>
            <a:off x="1055715" y="2508105"/>
            <a:ext cx="5040285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effectLst/>
            </a:endParaRP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BC6D5E05-827A-49F5-B095-602C8242E3CD}"/>
              </a:ext>
            </a:extLst>
          </p:cNvPr>
          <p:cNvSpPr txBox="1"/>
          <p:nvPr/>
        </p:nvSpPr>
        <p:spPr>
          <a:xfrm>
            <a:off x="1178848" y="2804512"/>
            <a:ext cx="9957437" cy="1975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80340" algn="just">
              <a:lnSpc>
                <a:spcPct val="150000"/>
              </a:lnSpc>
            </a:pPr>
            <a:r>
              <a:rPr lang="tr-TR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Ilkin</a:t>
            </a:r>
            <a:r>
              <a:rPr lang="tr-T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Mammadov</a:t>
            </a:r>
            <a:r>
              <a:rPr lang="tr-T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</a:p>
          <a:p>
            <a:pPr indent="180340" algn="just">
              <a:lnSpc>
                <a:spcPct val="150000"/>
              </a:lnSpc>
            </a:pP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first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problem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that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faced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was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printing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coordinate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plane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on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cmd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properly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I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could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not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find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any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solution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without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advanced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functions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Then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decided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solve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problem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by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analog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way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white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spaces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Console.Writeline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()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function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3184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AE7DEAB1-EE6D-4FA4-AA09-75DBB95EB990}"/>
              </a:ext>
            </a:extLst>
          </p:cNvPr>
          <p:cNvSpPr txBox="1"/>
          <p:nvPr/>
        </p:nvSpPr>
        <p:spPr>
          <a:xfrm>
            <a:off x="5372100" y="3019425"/>
            <a:ext cx="17187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Oynanış videosu</a:t>
            </a:r>
          </a:p>
          <a:p>
            <a:endParaRPr lang="tr-TR" dirty="0"/>
          </a:p>
        </p:txBody>
      </p:sp>
      <p:pic>
        <p:nvPicPr>
          <p:cNvPr id="2" name="2021-11-04 23-11-04">
            <a:hlinkClick r:id="" action="ppaction://media"/>
            <a:extLst>
              <a:ext uri="{FF2B5EF4-FFF2-40B4-BE49-F238E27FC236}">
                <a16:creationId xmlns:a16="http://schemas.microsoft.com/office/drawing/2014/main" id="{D8FCF548-CD43-460E-83DC-77E7044208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751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A8EA81CC-79D5-46F2-9ECC-04CE50B14828}"/>
              </a:ext>
            </a:extLst>
          </p:cNvPr>
          <p:cNvSpPr txBox="1"/>
          <p:nvPr/>
        </p:nvSpPr>
        <p:spPr>
          <a:xfrm>
            <a:off x="1224359" y="1936849"/>
            <a:ext cx="10095659" cy="36721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Printing on console in C#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Getting input from user in C#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Operators in C#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effectLst/>
              </a:rPr>
              <a:t>SetCursor</a:t>
            </a:r>
            <a:r>
              <a:rPr lang="en-US" sz="2000" dirty="0">
                <a:effectLst/>
              </a:rPr>
              <a:t>() function in C#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Colorizing background and strings in C#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Couple of Math functions in C#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Generating random number in C#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Using while and if blocks effectively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Using values from  loop and condition blocks, out of blocks</a:t>
            </a:r>
            <a:endParaRPr lang="tr-TR" sz="2000" dirty="0">
              <a:effectLst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have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learned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how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work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group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divide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one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work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among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three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make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choices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together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2000" dirty="0">
              <a:effectLst/>
            </a:endParaRP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AD432A91-D7A3-4B67-A280-B87119F2E5B1}"/>
              </a:ext>
            </a:extLst>
          </p:cNvPr>
          <p:cNvSpPr txBox="1"/>
          <p:nvPr/>
        </p:nvSpPr>
        <p:spPr>
          <a:xfrm>
            <a:off x="-514351" y="709162"/>
            <a:ext cx="7648575" cy="905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tr-TR" sz="4000" b="1" cap="all" dirty="0" err="1">
                <a:solidFill>
                  <a:srgbClr val="9B835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conclusıon</a:t>
            </a:r>
            <a:endParaRPr lang="tr-TR" sz="4000" b="1" cap="all" dirty="0">
              <a:solidFill>
                <a:srgbClr val="9B8357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11" name="Düz Bağlayıcı 10">
            <a:extLst>
              <a:ext uri="{FF2B5EF4-FFF2-40B4-BE49-F238E27FC236}">
                <a16:creationId xmlns:a16="http://schemas.microsoft.com/office/drawing/2014/main" id="{65A2C985-9EF8-4FE5-9816-AF73F3A8C140}"/>
              </a:ext>
            </a:extLst>
          </p:cNvPr>
          <p:cNvCxnSpPr/>
          <p:nvPr/>
        </p:nvCxnSpPr>
        <p:spPr>
          <a:xfrm>
            <a:off x="1085850" y="1618711"/>
            <a:ext cx="4800599" cy="0"/>
          </a:xfrm>
          <a:prstGeom prst="line">
            <a:avLst/>
          </a:prstGeom>
          <a:ln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7985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Resim 11">
            <a:extLst>
              <a:ext uri="{FF2B5EF4-FFF2-40B4-BE49-F238E27FC236}">
                <a16:creationId xmlns:a16="http://schemas.microsoft.com/office/drawing/2014/main" id="{B6633A53-0957-4978-B1EB-A46AF2AA4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" y="0"/>
            <a:ext cx="12187860" cy="685800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40A87B5F-477D-46ED-93F6-84512D890C9A}"/>
              </a:ext>
            </a:extLst>
          </p:cNvPr>
          <p:cNvSpPr txBox="1"/>
          <p:nvPr/>
        </p:nvSpPr>
        <p:spPr>
          <a:xfrm>
            <a:off x="1495655" y="911182"/>
            <a:ext cx="3978974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400" b="1" cap="all" dirty="0">
                <a:solidFill>
                  <a:srgbClr val="9B835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REFERENCES</a:t>
            </a:r>
          </a:p>
          <a:p>
            <a:endParaRPr lang="tr-TR" dirty="0"/>
          </a:p>
        </p:txBody>
      </p:sp>
      <p:cxnSp>
        <p:nvCxnSpPr>
          <p:cNvPr id="9" name="Düz Bağlayıcı 8">
            <a:extLst>
              <a:ext uri="{FF2B5EF4-FFF2-40B4-BE49-F238E27FC236}">
                <a16:creationId xmlns:a16="http://schemas.microsoft.com/office/drawing/2014/main" id="{2BA9056C-E661-4175-9CBD-0A1BA6A8D15C}"/>
              </a:ext>
            </a:extLst>
          </p:cNvPr>
          <p:cNvCxnSpPr/>
          <p:nvPr/>
        </p:nvCxnSpPr>
        <p:spPr>
          <a:xfrm>
            <a:off x="1163362" y="1733385"/>
            <a:ext cx="4643561" cy="0"/>
          </a:xfrm>
          <a:prstGeom prst="line">
            <a:avLst/>
          </a:prstGeom>
          <a:ln>
            <a:solidFill>
              <a:srgbClr val="9B83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Metin kutusu 9">
            <a:extLst>
              <a:ext uri="{FF2B5EF4-FFF2-40B4-BE49-F238E27FC236}">
                <a16:creationId xmlns:a16="http://schemas.microsoft.com/office/drawing/2014/main" id="{544377B8-1AC9-446D-B4DB-6200D3539155}"/>
              </a:ext>
            </a:extLst>
          </p:cNvPr>
          <p:cNvSpPr txBox="1"/>
          <p:nvPr/>
        </p:nvSpPr>
        <p:spPr>
          <a:xfrm>
            <a:off x="955354" y="2171126"/>
            <a:ext cx="7144897" cy="34644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tr-TR" sz="1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https://kunduz.com/tr_tr/</a:t>
            </a:r>
            <a:endParaRPr lang="tr-TR" sz="1600" b="1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tr-TR" sz="1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https://www.w3schools.com/cs/index.php</a:t>
            </a:r>
            <a:endParaRPr lang="tr-TR" sz="1600" b="1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tr-TR" sz="1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https://www.asciiart.eu/</a:t>
            </a:r>
            <a:endParaRPr lang="tr-TR" sz="1600" b="1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tr-TR" sz="1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https://www.yazilimkodlama.com/programlama/c-console-arkaplan-ve-yazi-rengi-degistirme/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endParaRPr lang="tr-TR" sz="1600" b="1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endParaRPr lang="tr-TR" sz="1600" b="1" cap="all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8" name="Resim 7" descr="metin, gemi, su taşıtı, ulaşım içeren bir resim&#10;&#10;Açıklama otomatik olarak oluşturuldu">
            <a:extLst>
              <a:ext uri="{FF2B5EF4-FFF2-40B4-BE49-F238E27FC236}">
                <a16:creationId xmlns:a16="http://schemas.microsoft.com/office/drawing/2014/main" id="{9C813AC8-23D1-417F-A8B6-A472633065A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994" y="937726"/>
            <a:ext cx="3321861" cy="4982547"/>
          </a:xfrm>
          <a:prstGeom prst="rect">
            <a:avLst/>
          </a:prstGeom>
          <a:effectLst>
            <a:glow rad="12700">
              <a:schemeClr val="accent1">
                <a:alpha val="10000"/>
              </a:schemeClr>
            </a:glow>
            <a:outerShdw blurRad="266700" dist="190500" sx="104000" sy="104000" algn="ctr" rotWithShape="0">
              <a:srgbClr val="9B8357">
                <a:alpha val="77000"/>
              </a:srgb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082047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29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31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43" name="Rectangle 32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E0CA7280-B3A2-4053-9401-B9A221D97BFD}"/>
              </a:ext>
            </a:extLst>
          </p:cNvPr>
          <p:cNvSpPr txBox="1"/>
          <p:nvPr/>
        </p:nvSpPr>
        <p:spPr>
          <a:xfrm>
            <a:off x="1075924" y="2381919"/>
            <a:ext cx="5876341" cy="3478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</a:pPr>
            <a:r>
              <a:rPr lang="en-US" sz="1700" dirty="0">
                <a:effectLst/>
              </a:rPr>
              <a:t>        </a:t>
            </a:r>
            <a:r>
              <a:rPr lang="en-US" sz="2000" dirty="0">
                <a:effectLst/>
              </a:rPr>
              <a:t>Project was designed as one time game. The game consist</a:t>
            </a:r>
            <a:r>
              <a:rPr lang="tr-TR" sz="2000" dirty="0">
                <a:effectLst/>
              </a:rPr>
              <a:t>s</a:t>
            </a:r>
            <a:r>
              <a:rPr lang="en-US" sz="2000" dirty="0">
                <a:effectLst/>
              </a:rPr>
              <a:t> with 5 choice menu. Menu choices: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 1-   Determining the ships location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 2-  Printing the ship info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 3-  Shooting to the ship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 4-  Score table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 5-  Exit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</a:pPr>
            <a:r>
              <a:rPr lang="en-US" sz="2000" dirty="0"/>
              <a:t>        </a:t>
            </a:r>
            <a:r>
              <a:rPr lang="en-US" sz="2000" dirty="0">
                <a:effectLst/>
              </a:rPr>
              <a:t>The user gives three point coordinates</a:t>
            </a:r>
            <a:r>
              <a:rPr lang="tr-TR" sz="2000" dirty="0">
                <a:effectLst/>
              </a:rPr>
              <a:t>,</a:t>
            </a:r>
            <a:r>
              <a:rPr lang="en-US" sz="2000" dirty="0">
                <a:effectLst/>
              </a:rPr>
              <a:t> this points consist edge’s of the ship. Then one shot is fired randomly. If the shot misses the point, user earns points as much as ship’s area. </a:t>
            </a:r>
          </a:p>
        </p:txBody>
      </p:sp>
      <p:pic>
        <p:nvPicPr>
          <p:cNvPr id="10" name="Resim 9" descr="metin içeren bir resim&#10;&#10;Açıklama otomatik olarak oluşturuldu">
            <a:extLst>
              <a:ext uri="{FF2B5EF4-FFF2-40B4-BE49-F238E27FC236}">
                <a16:creationId xmlns:a16="http://schemas.microsoft.com/office/drawing/2014/main" id="{F9522E05-24C6-4993-96DA-B562CA203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007" y="217441"/>
            <a:ext cx="3366391" cy="3229439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A4F3B19F-4BC3-4680-9327-057039E7B7C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3" r="9191" b="3"/>
          <a:stretch/>
        </p:blipFill>
        <p:spPr>
          <a:xfrm>
            <a:off x="6941642" y="3604652"/>
            <a:ext cx="4389120" cy="2513991"/>
          </a:xfrm>
          <a:prstGeom prst="rect">
            <a:avLst/>
          </a:prstGeo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2AB8FDBA-6073-42AB-A6FC-A0B57C293D5D}"/>
              </a:ext>
            </a:extLst>
          </p:cNvPr>
          <p:cNvSpPr txBox="1"/>
          <p:nvPr/>
        </p:nvSpPr>
        <p:spPr>
          <a:xfrm>
            <a:off x="946766" y="997936"/>
            <a:ext cx="5133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600" dirty="0">
                <a:solidFill>
                  <a:srgbClr val="9B8357"/>
                </a:solidFill>
              </a:rPr>
              <a:t>GENERAL EXPLANATION OF OUR GAME</a:t>
            </a:r>
          </a:p>
        </p:txBody>
      </p:sp>
    </p:spTree>
    <p:extLst>
      <p:ext uri="{BB962C8B-B14F-4D97-AF65-F5344CB8AC3E}">
        <p14:creationId xmlns:p14="http://schemas.microsoft.com/office/powerpoint/2010/main" val="18823206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6" descr="Calendar on table">
            <a:extLst>
              <a:ext uri="{FF2B5EF4-FFF2-40B4-BE49-F238E27FC236}">
                <a16:creationId xmlns:a16="http://schemas.microsoft.com/office/drawing/2014/main" id="{0CD0424D-2144-4985-AB41-A32577E934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882" b="-1"/>
          <a:stretch/>
        </p:blipFill>
        <p:spPr>
          <a:xfrm>
            <a:off x="-581024" y="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D1F84463-63AD-4A3C-91AF-8C06BD3A61ED}"/>
              </a:ext>
            </a:extLst>
          </p:cNvPr>
          <p:cNvSpPr txBox="1"/>
          <p:nvPr/>
        </p:nvSpPr>
        <p:spPr>
          <a:xfrm>
            <a:off x="7029447" y="138418"/>
            <a:ext cx="4324352" cy="690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Progress Summary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2FA46EE4-DF47-4A92-B1B4-7675FADCC4BA}"/>
              </a:ext>
            </a:extLst>
          </p:cNvPr>
          <p:cNvSpPr txBox="1"/>
          <p:nvPr/>
        </p:nvSpPr>
        <p:spPr>
          <a:xfrm>
            <a:off x="6106911" y="1128707"/>
            <a:ext cx="5966460" cy="54292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11.10.2021-14.10.2021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     </a:t>
            </a:r>
            <a:r>
              <a:rPr lang="en-US" dirty="0">
                <a:effectLst/>
              </a:rPr>
              <a:t>Flowchart design process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dirty="0">
              <a:effectLst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14.10.2021-20.10.2021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     </a:t>
            </a:r>
            <a:r>
              <a:rPr lang="en-US" dirty="0">
                <a:effectLst/>
              </a:rPr>
              <a:t>Everyone has </a:t>
            </a:r>
            <a:r>
              <a:rPr lang="en-US" dirty="0" err="1">
                <a:effectLst/>
              </a:rPr>
              <a:t>wri</a:t>
            </a:r>
            <a:r>
              <a:rPr lang="tr-TR" dirty="0">
                <a:effectLst/>
              </a:rPr>
              <a:t>t</a:t>
            </a:r>
            <a:r>
              <a:rPr lang="en-US" dirty="0">
                <a:effectLst/>
              </a:rPr>
              <a:t>t</a:t>
            </a:r>
            <a:r>
              <a:rPr lang="tr-TR" dirty="0">
                <a:effectLst/>
              </a:rPr>
              <a:t>en</a:t>
            </a:r>
            <a:r>
              <a:rPr lang="en-US" dirty="0">
                <a:effectLst/>
              </a:rPr>
              <a:t> their own codes separately for first code check deadline and </a:t>
            </a:r>
            <a:r>
              <a:rPr lang="en-US" dirty="0" err="1">
                <a:effectLst/>
              </a:rPr>
              <a:t>Sefa’s</a:t>
            </a:r>
            <a:r>
              <a:rPr lang="tr-TR" dirty="0">
                <a:effectLst/>
              </a:rPr>
              <a:t> </a:t>
            </a:r>
            <a:r>
              <a:rPr lang="tr-TR" dirty="0" err="1">
                <a:effectLst/>
              </a:rPr>
              <a:t>code</a:t>
            </a:r>
            <a:r>
              <a:rPr lang="tr-TR" dirty="0">
                <a:effectLst/>
              </a:rPr>
              <a:t> </a:t>
            </a:r>
            <a:r>
              <a:rPr lang="tr-TR" dirty="0" err="1">
                <a:effectLst/>
              </a:rPr>
              <a:t>was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choosen</a:t>
            </a:r>
            <a:r>
              <a:rPr lang="en-US" dirty="0">
                <a:effectLst/>
              </a:rPr>
              <a:t> for presentation.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effectLst/>
            </a:endParaRPr>
          </a:p>
          <a:p>
            <a:pPr marL="18034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 25.10.2021-02.11.2021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    </a:t>
            </a:r>
            <a:r>
              <a:rPr lang="en-US" dirty="0">
                <a:effectLst/>
              </a:rPr>
              <a:t>At the given week Arda and Sefa have worked on rest of the           code to complete to project and </a:t>
            </a:r>
            <a:r>
              <a:rPr lang="en-US" dirty="0" err="1">
                <a:effectLst/>
              </a:rPr>
              <a:t>İlkin</a:t>
            </a:r>
            <a:r>
              <a:rPr lang="en-US" dirty="0">
                <a:effectLst/>
              </a:rPr>
              <a:t> has worked on the poster design.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600" dirty="0">
              <a:effectLst/>
            </a:endParaRPr>
          </a:p>
          <a:p>
            <a:pPr marL="18034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03.11.2021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     </a:t>
            </a:r>
            <a:r>
              <a:rPr lang="en-US" dirty="0">
                <a:effectLst/>
              </a:rPr>
              <a:t>Group has decided to choose </a:t>
            </a:r>
            <a:r>
              <a:rPr lang="en-US" dirty="0" err="1">
                <a:effectLst/>
              </a:rPr>
              <a:t>Sefa’s</a:t>
            </a:r>
            <a:r>
              <a:rPr lang="en-US" dirty="0">
                <a:effectLst/>
              </a:rPr>
              <a:t> code as the main code for presentation, last arrangement has been made on poster and worked on report. 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600" dirty="0">
              <a:effectLst/>
            </a:endParaRPr>
          </a:p>
          <a:p>
            <a:pPr marL="18034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04.11.2021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effectLst/>
              </a:rPr>
              <a:t>     </a:t>
            </a:r>
            <a:r>
              <a:rPr lang="en-US" dirty="0">
                <a:effectLst/>
              </a:rPr>
              <a:t>Last arrangements h</a:t>
            </a:r>
            <a:r>
              <a:rPr lang="tr-TR" dirty="0" err="1">
                <a:effectLst/>
              </a:rPr>
              <a:t>ave</a:t>
            </a:r>
            <a:r>
              <a:rPr lang="en-US" dirty="0">
                <a:effectLst/>
              </a:rPr>
              <a:t> been made for presentation</a:t>
            </a:r>
            <a:r>
              <a:rPr lang="en-US" sz="1600" dirty="0">
                <a:effectLst/>
              </a:rPr>
              <a:t>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180515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D06BA82-B05C-459A-9F68-A3E0761BE4DD}"/>
              </a:ext>
            </a:extLst>
          </p:cNvPr>
          <p:cNvSpPr txBox="1"/>
          <p:nvPr/>
        </p:nvSpPr>
        <p:spPr>
          <a:xfrm>
            <a:off x="857973" y="1192910"/>
            <a:ext cx="4560584" cy="1128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9B8357"/>
                </a:solidFill>
                <a:latin typeface="+mj-lt"/>
                <a:ea typeface="+mj-ea"/>
                <a:cs typeface="+mj-cs"/>
              </a:rPr>
              <a:t>Completed Tasks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dirty="0">
              <a:latin typeface="+mj-lt"/>
              <a:ea typeface="+mj-ea"/>
              <a:cs typeface="+mj-cs"/>
            </a:endParaRPr>
          </a:p>
        </p:txBody>
      </p:sp>
      <p:grpSp>
        <p:nvGrpSpPr>
          <p:cNvPr id="19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34499455-9E67-43D5-A10D-E0E5FBE1EFF0}"/>
              </a:ext>
            </a:extLst>
          </p:cNvPr>
          <p:cNvSpPr txBox="1"/>
          <p:nvPr/>
        </p:nvSpPr>
        <p:spPr>
          <a:xfrm>
            <a:off x="590719" y="2118001"/>
            <a:ext cx="5387068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effectLst/>
              </a:rPr>
              <a:t>      </a:t>
            </a:r>
            <a:r>
              <a:rPr lang="en-US" sz="2400" dirty="0">
                <a:effectLst/>
              </a:rPr>
              <a:t>Sefa Çelik: </a:t>
            </a:r>
          </a:p>
          <a:p>
            <a:pPr defTabSz="914400">
              <a:lnSpc>
                <a:spcPct val="150000"/>
              </a:lnSpc>
              <a:spcAft>
                <a:spcPts val="600"/>
              </a:spcAft>
            </a:pPr>
            <a:r>
              <a:rPr lang="en-US" sz="2000" dirty="0"/>
              <a:t>          </a:t>
            </a:r>
            <a:r>
              <a:rPr lang="en-US" sz="2000" dirty="0">
                <a:effectLst/>
              </a:rPr>
              <a:t>Took a role on designing flowchart</a:t>
            </a:r>
          </a:p>
          <a:p>
            <a:pPr defTabSz="914400">
              <a:lnSpc>
                <a:spcPct val="150000"/>
              </a:lnSpc>
              <a:spcAft>
                <a:spcPts val="600"/>
              </a:spcAft>
            </a:pPr>
            <a:r>
              <a:rPr lang="en-US" sz="2000" dirty="0"/>
              <a:t>          </a:t>
            </a:r>
            <a:r>
              <a:rPr lang="en-US" sz="2000" dirty="0">
                <a:effectLst/>
              </a:rPr>
              <a:t>Completed whole coding parts</a:t>
            </a:r>
          </a:p>
          <a:p>
            <a:pPr defTabSz="914400">
              <a:lnSpc>
                <a:spcPct val="150000"/>
              </a:lnSpc>
              <a:spcAft>
                <a:spcPts val="600"/>
              </a:spcAft>
            </a:pPr>
            <a:r>
              <a:rPr lang="en-US" sz="2000" dirty="0"/>
              <a:t>          </a:t>
            </a:r>
            <a:r>
              <a:rPr lang="en-US" sz="2000" dirty="0">
                <a:effectLst/>
              </a:rPr>
              <a:t>Took a role on writing report</a:t>
            </a:r>
          </a:p>
          <a:p>
            <a:pPr defTabSz="914400">
              <a:lnSpc>
                <a:spcPct val="150000"/>
              </a:lnSpc>
              <a:spcAft>
                <a:spcPts val="600"/>
              </a:spcAft>
            </a:pPr>
            <a:r>
              <a:rPr lang="en-US" sz="2000" dirty="0"/>
              <a:t>          </a:t>
            </a:r>
            <a:r>
              <a:rPr lang="en-US" sz="2000" dirty="0">
                <a:effectLst/>
              </a:rPr>
              <a:t>Took a role on preparing presentation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Resim 6" descr="metin, ekran görüntüsü, elektronik eşyalar içeren bir resim&#10;&#10;Açıklama otomatik olarak oluşturuldu">
            <a:extLst>
              <a:ext uri="{FF2B5EF4-FFF2-40B4-BE49-F238E27FC236}">
                <a16:creationId xmlns:a16="http://schemas.microsoft.com/office/drawing/2014/main" id="{616E8DDD-2D6D-482F-BEAB-DD83CDD50C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0" r="45710" b="-2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86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D06BA82-B05C-459A-9F68-A3E0761BE4DD}"/>
              </a:ext>
            </a:extLst>
          </p:cNvPr>
          <p:cNvSpPr txBox="1"/>
          <p:nvPr/>
        </p:nvSpPr>
        <p:spPr>
          <a:xfrm>
            <a:off x="899588" y="1219196"/>
            <a:ext cx="4560584" cy="1128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9B8357"/>
                </a:solidFill>
                <a:latin typeface="+mj-lt"/>
                <a:ea typeface="+mj-ea"/>
                <a:cs typeface="+mj-cs"/>
              </a:rPr>
              <a:t>Completed Tasks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dirty="0">
              <a:latin typeface="+mj-lt"/>
              <a:ea typeface="+mj-ea"/>
              <a:cs typeface="+mj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34499455-9E67-43D5-A10D-E0E5FBE1EFF0}"/>
              </a:ext>
            </a:extLst>
          </p:cNvPr>
          <p:cNvSpPr txBox="1"/>
          <p:nvPr/>
        </p:nvSpPr>
        <p:spPr>
          <a:xfrm>
            <a:off x="590719" y="233050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DFAC62CC-739C-48A9-8B83-9D3A889EC114}"/>
              </a:ext>
            </a:extLst>
          </p:cNvPr>
          <p:cNvSpPr txBox="1"/>
          <p:nvPr/>
        </p:nvSpPr>
        <p:spPr>
          <a:xfrm>
            <a:off x="665085" y="2702699"/>
            <a:ext cx="465332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180340" algn="just">
              <a:lnSpc>
                <a:spcPct val="150000"/>
              </a:lnSpc>
            </a:pPr>
            <a:r>
              <a:rPr lang="tr-T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Tevfik Arda Korkmaz:</a:t>
            </a:r>
          </a:p>
          <a:p>
            <a:pPr indent="180340" algn="just">
              <a:lnSpc>
                <a:spcPct val="150000"/>
              </a:lnSpc>
            </a:pP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Took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 role on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designing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flowchart</a:t>
            </a:r>
            <a:endParaRPr lang="tr-TR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180340" algn="just">
              <a:lnSpc>
                <a:spcPct val="150000"/>
              </a:lnSpc>
            </a:pP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Completed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whole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coding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parts</a:t>
            </a:r>
            <a:endParaRPr lang="tr-TR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180340" algn="just">
              <a:lnSpc>
                <a:spcPct val="150000"/>
              </a:lnSpc>
            </a:pP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Took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 role on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writing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report</a:t>
            </a:r>
            <a:endParaRPr lang="tr-TR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180340" algn="just">
              <a:lnSpc>
                <a:spcPct val="150000"/>
              </a:lnSpc>
            </a:pP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Took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 role on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preparing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presentation</a:t>
            </a:r>
            <a:endParaRPr lang="tr-TR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  <p:pic>
        <p:nvPicPr>
          <p:cNvPr id="6" name="Resim 5" descr="metin içeren bir resim&#10;&#10;Açıklama otomatik olarak oluşturuldu">
            <a:extLst>
              <a:ext uri="{FF2B5EF4-FFF2-40B4-BE49-F238E27FC236}">
                <a16:creationId xmlns:a16="http://schemas.microsoft.com/office/drawing/2014/main" id="{3F6342A0-56B5-4731-9A23-B40907F0E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643" y="763864"/>
            <a:ext cx="5478731" cy="533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5817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D06BA82-B05C-459A-9F68-A3E0761BE4DD}"/>
              </a:ext>
            </a:extLst>
          </p:cNvPr>
          <p:cNvSpPr txBox="1"/>
          <p:nvPr/>
        </p:nvSpPr>
        <p:spPr>
          <a:xfrm>
            <a:off x="890862" y="1192910"/>
            <a:ext cx="4560584" cy="1128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9B8357"/>
                </a:solidFill>
                <a:latin typeface="+mj-lt"/>
                <a:ea typeface="+mj-ea"/>
                <a:cs typeface="+mj-cs"/>
              </a:rPr>
              <a:t>Completed Tasks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dirty="0">
              <a:latin typeface="+mj-lt"/>
              <a:ea typeface="+mj-ea"/>
              <a:cs typeface="+mj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34499455-9E67-43D5-A10D-E0E5FBE1EFF0}"/>
              </a:ext>
            </a:extLst>
          </p:cNvPr>
          <p:cNvSpPr txBox="1"/>
          <p:nvPr/>
        </p:nvSpPr>
        <p:spPr>
          <a:xfrm>
            <a:off x="590716" y="2533482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F9E13022-C399-4A4A-9DE1-6FA136975917}"/>
              </a:ext>
            </a:extLst>
          </p:cNvPr>
          <p:cNvSpPr txBox="1"/>
          <p:nvPr/>
        </p:nvSpPr>
        <p:spPr>
          <a:xfrm>
            <a:off x="590717" y="2533482"/>
            <a:ext cx="4803115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180340" algn="just">
              <a:lnSpc>
                <a:spcPct val="150000"/>
              </a:lnSpc>
            </a:pPr>
            <a:r>
              <a:rPr lang="tr-TR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Ilkın</a:t>
            </a:r>
            <a:r>
              <a:rPr lang="tr-T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Mammadov</a:t>
            </a:r>
            <a:r>
              <a:rPr lang="tr-T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</a:p>
          <a:p>
            <a:pPr indent="180340" algn="just">
              <a:lnSpc>
                <a:spcPct val="150000"/>
              </a:lnSpc>
            </a:pP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Took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 role on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designing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flowchart</a:t>
            </a:r>
            <a:endParaRPr lang="tr-TR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180340" algn="just">
              <a:lnSpc>
                <a:spcPct val="150000"/>
              </a:lnSpc>
            </a:pP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Wrote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code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early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stages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of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project</a:t>
            </a:r>
            <a:endParaRPr lang="tr-TR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7200" algn="just"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Took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 role on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writing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report</a:t>
            </a:r>
            <a:endParaRPr lang="tr-TR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180340" algn="just">
              <a:lnSpc>
                <a:spcPct val="150000"/>
              </a:lnSpc>
            </a:pP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Designed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poster</a:t>
            </a:r>
          </a:p>
          <a:p>
            <a:endParaRPr lang="tr-TR" dirty="0"/>
          </a:p>
        </p:txBody>
      </p:sp>
      <p:pic>
        <p:nvPicPr>
          <p:cNvPr id="6" name="Resim 5" descr="metin, gemi, su taşıtı, ulaşım içeren bir resim&#10;&#10;Açıklama otomatik olarak oluşturuldu">
            <a:extLst>
              <a:ext uri="{FF2B5EF4-FFF2-40B4-BE49-F238E27FC236}">
                <a16:creationId xmlns:a16="http://schemas.microsoft.com/office/drawing/2014/main" id="{2D103F2E-B397-4BA1-A758-74FAFDB0D9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562" y="937408"/>
            <a:ext cx="3321861" cy="498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051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D06BA82-B05C-459A-9F68-A3E0761BE4DD}"/>
              </a:ext>
            </a:extLst>
          </p:cNvPr>
          <p:cNvSpPr txBox="1"/>
          <p:nvPr/>
        </p:nvSpPr>
        <p:spPr>
          <a:xfrm>
            <a:off x="-71394" y="1096185"/>
            <a:ext cx="5611215" cy="1128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1" defTabSz="914400">
              <a:lnSpc>
                <a:spcPct val="90000"/>
              </a:lnSpc>
              <a:spcBef>
                <a:spcPct val="0"/>
              </a:spcBef>
            </a:pPr>
            <a:r>
              <a:rPr lang="en-US" sz="3700" b="1" dirty="0">
                <a:solidFill>
                  <a:srgbClr val="9B8357"/>
                </a:solidFill>
                <a:latin typeface="+mj-lt"/>
                <a:ea typeface="+mj-ea"/>
                <a:cs typeface="+mj-cs"/>
              </a:rPr>
              <a:t>Additional Improvements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700" dirty="0">
              <a:latin typeface="+mj-lt"/>
              <a:ea typeface="+mj-ea"/>
              <a:cs typeface="+mj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F9E13022-C399-4A4A-9DE1-6FA136975917}"/>
              </a:ext>
            </a:extLst>
          </p:cNvPr>
          <p:cNvSpPr txBox="1"/>
          <p:nvPr/>
        </p:nvSpPr>
        <p:spPr>
          <a:xfrm>
            <a:off x="590719" y="233050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34499455-9E67-43D5-A10D-E0E5FBE1EFF0}"/>
              </a:ext>
            </a:extLst>
          </p:cNvPr>
          <p:cNvSpPr txBox="1"/>
          <p:nvPr/>
        </p:nvSpPr>
        <p:spPr>
          <a:xfrm>
            <a:off x="590716" y="2533482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816F200E-AEE1-416B-ACF4-B3F8C1D3609B}"/>
              </a:ext>
            </a:extLst>
          </p:cNvPr>
          <p:cNvSpPr txBox="1"/>
          <p:nvPr/>
        </p:nvSpPr>
        <p:spPr>
          <a:xfrm>
            <a:off x="514756" y="2930150"/>
            <a:ext cx="4448009" cy="1975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80340" algn="just">
              <a:lnSpc>
                <a:spcPct val="150000"/>
              </a:lnSpc>
            </a:pPr>
            <a:r>
              <a:rPr lang="tr-T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Sefa Çelik:</a:t>
            </a:r>
            <a:endParaRPr lang="tr-T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7200" algn="just">
              <a:lnSpc>
                <a:spcPct val="150000"/>
              </a:lnSpc>
            </a:pP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Visual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attributes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indent="457200" algn="just">
              <a:lnSpc>
                <a:spcPct val="150000"/>
              </a:lnSpc>
            </a:pP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Calculating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exterior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bisector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indent="457200" algn="just">
              <a:lnSpc>
                <a:spcPct val="150000"/>
              </a:lnSpc>
            </a:pP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Colorizing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Project.</a:t>
            </a: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71D8CAE8-8F74-45A1-A0F3-9E5DA40A59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130" y="1798960"/>
            <a:ext cx="5020725" cy="325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999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D06BA82-B05C-459A-9F68-A3E0761BE4DD}"/>
              </a:ext>
            </a:extLst>
          </p:cNvPr>
          <p:cNvSpPr txBox="1"/>
          <p:nvPr/>
        </p:nvSpPr>
        <p:spPr>
          <a:xfrm>
            <a:off x="-1" y="1082849"/>
            <a:ext cx="5611215" cy="1128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1" defTabSz="914400">
              <a:lnSpc>
                <a:spcPct val="90000"/>
              </a:lnSpc>
              <a:spcBef>
                <a:spcPct val="0"/>
              </a:spcBef>
            </a:pPr>
            <a:r>
              <a:rPr lang="en-US" sz="3700" b="1" dirty="0">
                <a:solidFill>
                  <a:srgbClr val="9B8357"/>
                </a:solidFill>
                <a:latin typeface="+mj-lt"/>
                <a:ea typeface="+mj-ea"/>
                <a:cs typeface="+mj-cs"/>
              </a:rPr>
              <a:t>Additional Improvements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700" dirty="0">
              <a:latin typeface="+mj-lt"/>
              <a:ea typeface="+mj-ea"/>
              <a:cs typeface="+mj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34499455-9E67-43D5-A10D-E0E5FBE1EFF0}"/>
              </a:ext>
            </a:extLst>
          </p:cNvPr>
          <p:cNvSpPr txBox="1"/>
          <p:nvPr/>
        </p:nvSpPr>
        <p:spPr>
          <a:xfrm>
            <a:off x="590716" y="2533482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5E7295C8-329C-441F-A88A-1180C4AC0F55}"/>
              </a:ext>
            </a:extLst>
          </p:cNvPr>
          <p:cNvSpPr txBox="1"/>
          <p:nvPr/>
        </p:nvSpPr>
        <p:spPr>
          <a:xfrm>
            <a:off x="472955" y="2951117"/>
            <a:ext cx="4794945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80340" algn="just">
              <a:lnSpc>
                <a:spcPct val="150000"/>
              </a:lnSpc>
            </a:pPr>
            <a:r>
              <a:rPr lang="tr-T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Tevfik Arda Korkmaz:</a:t>
            </a:r>
            <a:endParaRPr lang="tr-T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indent="180340" algn="just"/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Checking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that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given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point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located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a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given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triangle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not.</a:t>
            </a:r>
          </a:p>
        </p:txBody>
      </p:sp>
      <p:pic>
        <p:nvPicPr>
          <p:cNvPr id="8" name="Resim 7" descr="metin içeren bir resim&#10;&#10;Açıklama otomatik olarak oluşturuldu">
            <a:extLst>
              <a:ext uri="{FF2B5EF4-FFF2-40B4-BE49-F238E27FC236}">
                <a16:creationId xmlns:a16="http://schemas.microsoft.com/office/drawing/2014/main" id="{50928575-D592-46E0-9A99-07DAA67C97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516" y="2089620"/>
            <a:ext cx="5017954" cy="267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2156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D06BA82-B05C-459A-9F68-A3E0761BE4DD}"/>
              </a:ext>
            </a:extLst>
          </p:cNvPr>
          <p:cNvSpPr txBox="1"/>
          <p:nvPr/>
        </p:nvSpPr>
        <p:spPr>
          <a:xfrm>
            <a:off x="33381" y="1109211"/>
            <a:ext cx="5506440" cy="1128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1" defTabSz="914400">
              <a:lnSpc>
                <a:spcPct val="90000"/>
              </a:lnSpc>
              <a:spcBef>
                <a:spcPct val="0"/>
              </a:spcBef>
            </a:pPr>
            <a:r>
              <a:rPr lang="en-US" sz="3700" b="1" dirty="0">
                <a:solidFill>
                  <a:srgbClr val="9B8357"/>
                </a:solidFill>
                <a:latin typeface="+mj-lt"/>
                <a:ea typeface="+mj-ea"/>
                <a:cs typeface="+mj-cs"/>
              </a:rPr>
              <a:t>Additional Improvements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700" dirty="0">
              <a:latin typeface="+mj-lt"/>
              <a:ea typeface="+mj-ea"/>
              <a:cs typeface="+mj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34499455-9E67-43D5-A10D-E0E5FBE1EFF0}"/>
              </a:ext>
            </a:extLst>
          </p:cNvPr>
          <p:cNvSpPr txBox="1"/>
          <p:nvPr/>
        </p:nvSpPr>
        <p:spPr>
          <a:xfrm>
            <a:off x="590716" y="2533482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A325909C-456B-4D1A-BF48-0AF15D4E916E}"/>
              </a:ext>
            </a:extLst>
          </p:cNvPr>
          <p:cNvSpPr txBox="1"/>
          <p:nvPr/>
        </p:nvSpPr>
        <p:spPr>
          <a:xfrm>
            <a:off x="1002985" y="3099359"/>
            <a:ext cx="3818121" cy="1052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80340" algn="just">
              <a:lnSpc>
                <a:spcPct val="150000"/>
              </a:lnSpc>
            </a:pPr>
            <a:r>
              <a:rPr lang="tr-TR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Ilkın</a:t>
            </a:r>
            <a:r>
              <a:rPr lang="tr-T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Mammadov</a:t>
            </a:r>
            <a:r>
              <a:rPr lang="tr-TR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</a:p>
          <a:p>
            <a:pPr indent="180340" algn="just">
              <a:lnSpc>
                <a:spcPct val="150000"/>
              </a:lnSpc>
            </a:pPr>
            <a:r>
              <a:rPr lang="tr-T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Poster </a:t>
            </a:r>
            <a:r>
              <a:rPr lang="tr-TR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design</a:t>
            </a:r>
            <a:r>
              <a:rPr lang="tr-TR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tr-TR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endParaRPr lang="tr-TR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3" name="Resim 12" descr="metin, gemi, su taşıtı, ulaşım içeren bir resim&#10;&#10;Açıklama otomatik olarak oluşturuldu">
            <a:extLst>
              <a:ext uri="{FF2B5EF4-FFF2-40B4-BE49-F238E27FC236}">
                <a16:creationId xmlns:a16="http://schemas.microsoft.com/office/drawing/2014/main" id="{CF88AA7D-495E-40A4-BB70-FF8E60CCD2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562" y="937408"/>
            <a:ext cx="3321861" cy="498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145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eçmişe bakış">
  <a:themeElements>
    <a:clrScheme name="Geçmişe bakış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eçmişe bakış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119</TotalTime>
  <Words>796</Words>
  <Application>Microsoft Office PowerPoint</Application>
  <PresentationFormat>Geniş ekran</PresentationFormat>
  <Paragraphs>100</Paragraphs>
  <Slides>18</Slides>
  <Notes>5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Wingdings</vt:lpstr>
      <vt:lpstr>Geçmişe bakış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– I SHAPER</dc:title>
  <dc:creator>Feriştah Dalkılıç</dc:creator>
  <cp:lastModifiedBy>sefa çelik</cp:lastModifiedBy>
  <cp:revision>16</cp:revision>
  <dcterms:created xsi:type="dcterms:W3CDTF">2017-09-18T11:12:00Z</dcterms:created>
  <dcterms:modified xsi:type="dcterms:W3CDTF">2021-11-04T20:43:10Z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1033-11.2.0.8942</vt:lpwstr>
  </property>
</Properties>
</file>

<file path=docProps/thumbnail.jpeg>
</file>